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3" r:id="rId6"/>
    <p:sldId id="273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AF"/>
    <a:srgbClr val="F29400"/>
    <a:srgbClr val="85C9F0"/>
    <a:srgbClr val="C7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74"/>
  </p:normalViewPr>
  <p:slideViewPr>
    <p:cSldViewPr snapToObjects="1" showGuides="1">
      <p:cViewPr varScale="1">
        <p:scale>
          <a:sx n="70" d="100"/>
          <a:sy n="70" d="100"/>
        </p:scale>
        <p:origin x="7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62" d="100"/>
          <a:sy n="162" d="100"/>
        </p:scale>
        <p:origin x="5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536E-D998-E541-943D-97DBCF56898B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78E2-9F61-4A48-A141-60A022AFC5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3694-4F3F-2649-AA5B-F107162B3BEC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E050B-BAE6-7A49-84B6-2199C5C02E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1384" y="3861048"/>
            <a:ext cx="6726133" cy="1296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Voorpagina</a:t>
            </a:r>
            <a:r>
              <a:rPr lang="en-US" dirty="0" smtClean="0">
                <a:solidFill>
                  <a:schemeClr val="bg1"/>
                </a:solidFill>
              </a:rPr>
              <a:t> met </a:t>
            </a:r>
            <a:r>
              <a:rPr lang="en-US" dirty="0" err="1" smtClean="0">
                <a:solidFill>
                  <a:schemeClr val="bg1"/>
                </a:solidFill>
              </a:rPr>
              <a:t>titel</a:t>
            </a:r>
            <a:endParaRPr lang="en-US" dirty="0">
              <a:solidFill>
                <a:schemeClr val="bg1"/>
              </a:solidFill>
              <a:latin typeface="Gotham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612936" y="5347841"/>
            <a:ext cx="1589404" cy="1539169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1384" y="5517232"/>
            <a:ext cx="6726133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0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4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2400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529166" y="4509120"/>
            <a:ext cx="10996612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294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9166" y="2667000"/>
            <a:ext cx="7447154" cy="1698104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Voorpagina</a:t>
            </a:r>
            <a:r>
              <a:rPr lang="en-US" dirty="0" smtClean="0"/>
              <a:t> met </a:t>
            </a:r>
            <a:r>
              <a:rPr lang="en-US" dirty="0" err="1" smtClean="0"/>
              <a:t>titel</a:t>
            </a:r>
            <a:r>
              <a:rPr lang="en-US" dirty="0" smtClean="0"/>
              <a:t> op 2 regels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0"/>
            <a:ext cx="3705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128000" y="457200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19" name="Title 14"/>
          <p:cNvSpPr>
            <a:spLocks noGrp="1"/>
          </p:cNvSpPr>
          <p:nvPr>
            <p:ph type="title" hasCustomPrompt="1"/>
          </p:nvPr>
        </p:nvSpPr>
        <p:spPr>
          <a:xfrm>
            <a:off x="712320" y="663277"/>
            <a:ext cx="10515600" cy="82150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 hasCustomPrompt="1"/>
          </p:nvPr>
        </p:nvSpPr>
        <p:spPr>
          <a:xfrm>
            <a:off x="706438" y="1988841"/>
            <a:ext cx="8640762" cy="33123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charset="0"/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50000"/>
              </a:lnSpc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50000"/>
              </a:lnSpc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lnSpc>
                <a:spcPct val="150000"/>
              </a:lnSpc>
              <a:buNone/>
              <a:defRPr sz="16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n-US" dirty="0" err="1" smtClean="0"/>
              <a:t>Bodytekst</a:t>
            </a:r>
            <a:endParaRPr lang="en-US" dirty="0" smtClean="0"/>
          </a:p>
          <a:p>
            <a:pPr lvl="1"/>
            <a:r>
              <a:rPr lang="en-US" dirty="0" err="1" smtClean="0"/>
              <a:t>Bodytekst</a:t>
            </a:r>
            <a:r>
              <a:rPr lang="en-US" dirty="0" smtClean="0"/>
              <a:t> </a:t>
            </a:r>
            <a:r>
              <a:rPr lang="en-US" dirty="0" err="1" smtClean="0"/>
              <a:t>bullit</a:t>
            </a:r>
            <a:endParaRPr lang="en-US" dirty="0" smtClean="0"/>
          </a:p>
          <a:p>
            <a:pPr lvl="2"/>
            <a:r>
              <a:rPr lang="en-US" dirty="0" err="1" smtClean="0"/>
              <a:t>Opsomming</a:t>
            </a:r>
            <a:endParaRPr lang="en-US" dirty="0" smtClean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706439" y="5445223"/>
            <a:ext cx="5029522" cy="648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Bijschrift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1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8" name="Title 14"/>
          <p:cNvSpPr>
            <a:spLocks noGrp="1"/>
          </p:cNvSpPr>
          <p:nvPr>
            <p:ph type="title" hasCustomPrompt="1"/>
          </p:nvPr>
        </p:nvSpPr>
        <p:spPr>
          <a:xfrm>
            <a:off x="712320" y="663277"/>
            <a:ext cx="4951632" cy="82150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op twee regels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712320" y="2029005"/>
            <a:ext cx="4879624" cy="39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rgbClr val="F294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Subtitel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712320" y="2490666"/>
            <a:ext cx="7399904" cy="36026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56040" y="0"/>
            <a:ext cx="2438400" cy="2286000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130363" y="5330825"/>
            <a:ext cx="1621307" cy="1527175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/>
              <a:pPr/>
              <a:t>‹nr.›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5163" y="2642263"/>
            <a:ext cx="7315975" cy="2688562"/>
          </a:xfrm>
          <a:prstGeom prst="rect">
            <a:avLst/>
          </a:prstGeom>
          <a:solidFill>
            <a:schemeClr val="bg1"/>
          </a:solidFill>
        </p:spPr>
        <p:txBody>
          <a:bodyPr lIns="503998" tIns="360000" rIns="684000" bIns="288000"/>
          <a:lstStyle>
            <a:lvl1pPr marL="228600" marR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1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 smtClean="0"/>
          </a:p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 smtClean="0"/>
          </a:p>
          <a:p>
            <a:pPr lvl="0"/>
            <a:r>
              <a:rPr lang="en-US" dirty="0" err="1" smtClean="0"/>
              <a:t>Bullit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4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321550" y="4440776"/>
            <a:ext cx="1616887" cy="1521502"/>
          </a:xfrm>
          <a:prstGeom prst="rect">
            <a:avLst/>
          </a:prstGeom>
          <a:solidFill>
            <a:srgbClr val="C7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225" y="1844823"/>
            <a:ext cx="4079776" cy="3293825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‹nr.›</a:t>
            </a:fld>
            <a:r>
              <a:rPr lang="en-US" dirty="0" smtClean="0"/>
              <a:t> </a:t>
            </a:r>
            <a:r>
              <a:rPr lang="en-US" dirty="0" smtClean="0">
                <a:solidFill>
                  <a:srgbClr val="C7E9FD"/>
                </a:solidFill>
              </a:rPr>
              <a:t>| </a:t>
            </a:r>
            <a:r>
              <a:rPr lang="en-US" dirty="0" err="1" smtClean="0">
                <a:solidFill>
                  <a:srgbClr val="C7E9FD"/>
                </a:solidFill>
              </a:rPr>
              <a:t>Titel</a:t>
            </a:r>
            <a:r>
              <a:rPr lang="en-US" dirty="0" smtClean="0">
                <a:solidFill>
                  <a:srgbClr val="C7E9FD"/>
                </a:solidFill>
              </a:rPr>
              <a:t> </a:t>
            </a:r>
            <a:r>
              <a:rPr lang="en-US" dirty="0" err="1" smtClean="0">
                <a:solidFill>
                  <a:srgbClr val="C7E9FD"/>
                </a:solidFill>
              </a:rPr>
              <a:t>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12320" y="1901131"/>
            <a:ext cx="6609230" cy="4192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695401" y="701338"/>
            <a:ext cx="727280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baseline="0">
                <a:solidFill>
                  <a:srgbClr val="0A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112224" y="4442114"/>
            <a:ext cx="826213" cy="696534"/>
          </a:xfrm>
          <a:prstGeom prst="rect">
            <a:avLst/>
          </a:prstGeom>
          <a:solidFill>
            <a:srgbClr val="C7E9F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10" y="3810000"/>
            <a:ext cx="4565331" cy="30428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410" y="3046412"/>
            <a:ext cx="777822" cy="1527175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42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55CC7E0-9768-474B-91F1-D2E19514504A}" type="slidenum">
              <a:rPr lang="en-US" b="1" smtClean="0"/>
              <a:pPr/>
              <a:t>‹nr.›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767444" y="1901131"/>
            <a:ext cx="6609230" cy="41921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 b="0" i="0">
                <a:solidFill>
                  <a:srgbClr val="0A62A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err="1" smtClean="0"/>
              <a:t>Bodytekst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763132" y="694407"/>
            <a:ext cx="669647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0A62A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7410" y="3046411"/>
            <a:ext cx="777822" cy="763589"/>
          </a:xfrm>
          <a:prstGeom prst="rect">
            <a:avLst/>
          </a:prstGeom>
          <a:solidFill>
            <a:srgbClr val="F294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C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9180"/>
            <a:ext cx="4495428" cy="299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7408" y="1124744"/>
            <a:ext cx="6726133" cy="1325563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</a:t>
            </a:r>
            <a:r>
              <a:rPr lang="en-US" dirty="0" err="1" smtClean="0"/>
              <a:t>hoofdstuk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77563" y="5330825"/>
            <a:ext cx="1635729" cy="1527175"/>
          </a:xfrm>
          <a:prstGeom prst="rect">
            <a:avLst/>
          </a:prstGeom>
          <a:solidFill>
            <a:srgbClr val="0A62A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4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11s56ALon0&amp;feature=player_embedded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B1 – k1- w2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Vertrouwensrelatie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persoonlijke</a:t>
            </a:r>
            <a:r>
              <a:rPr lang="en-US" dirty="0" smtClean="0"/>
              <a:t> </a:t>
            </a:r>
            <a:r>
              <a:rPr lang="en-US" dirty="0" err="1" smtClean="0"/>
              <a:t>verzorging</a:t>
            </a:r>
            <a:endParaRPr lang="en-US" dirty="0" smtClean="0"/>
          </a:p>
          <a:p>
            <a:r>
              <a:rPr lang="en-US" dirty="0" err="1" smtClean="0"/>
              <a:t>Sem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10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695400" y="701338"/>
            <a:ext cx="9433047" cy="914400"/>
          </a:xfrm>
        </p:spPr>
        <p:txBody>
          <a:bodyPr/>
          <a:lstStyle/>
          <a:p>
            <a:r>
              <a:rPr lang="nl-NL" dirty="0" smtClean="0"/>
              <a:t>Oefening 3: eerste contact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7" y="1528246"/>
            <a:ext cx="6984776" cy="456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88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11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Ga in groepjes van 3 samenzitten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Bespreek wat volgens jullie belangrijk is om bij ADL activiteiten aan een vertrouwensrelatie te werken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Schrijf de belangrijkste punten op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695400" y="701338"/>
            <a:ext cx="10369151" cy="914400"/>
          </a:xfrm>
        </p:spPr>
        <p:txBody>
          <a:bodyPr/>
          <a:lstStyle/>
          <a:p>
            <a:r>
              <a:rPr lang="nl-NL" dirty="0" smtClean="0"/>
              <a:t>Oefening 4: vertrouwensrelatie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91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12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2320" y="116633"/>
            <a:ext cx="10515600" cy="1368152"/>
          </a:xfrm>
        </p:spPr>
        <p:txBody>
          <a:bodyPr/>
          <a:lstStyle/>
          <a:p>
            <a:r>
              <a:rPr lang="nl-NL" dirty="0" smtClean="0"/>
              <a:t>Hoe werk je aan een vertrouwensrelatie?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706438" y="692696"/>
            <a:ext cx="9926066" cy="8928993"/>
          </a:xfrm>
        </p:spPr>
        <p:txBody>
          <a:bodyPr/>
          <a:lstStyle/>
          <a:p>
            <a:r>
              <a:rPr lang="nl-NL" sz="1400" dirty="0"/>
              <a:t>Een ontspannen en positieve sfeer scheppen waarin elke cliënt zichzelf kan zijn;</a:t>
            </a:r>
          </a:p>
          <a:p>
            <a:r>
              <a:rPr lang="nl-NL" sz="1400" dirty="0"/>
              <a:t>Praten over alledaagse dingen als hobby’s, nieuws, activiteiten, uitjes, interesses, enzovoort;</a:t>
            </a:r>
          </a:p>
          <a:p>
            <a:r>
              <a:rPr lang="nl-NL" sz="1400" dirty="0"/>
              <a:t>Goed luisteren naar de cliënt en rekening te houden met zijn wensen, gebruiken en behoeften;</a:t>
            </a:r>
          </a:p>
          <a:p>
            <a:r>
              <a:rPr lang="nl-NL" sz="1400" dirty="0"/>
              <a:t>Aansluiten bij wat hij kan en te ondersteunen bij wat hij niet (meer) kan;</a:t>
            </a:r>
          </a:p>
          <a:p>
            <a:r>
              <a:rPr lang="nl-NL" sz="1400" dirty="0"/>
              <a:t>Betrouwbaar zijn;</a:t>
            </a:r>
          </a:p>
          <a:p>
            <a:r>
              <a:rPr lang="nl-NL" sz="1400" dirty="0"/>
              <a:t>Positief communiceren:</a:t>
            </a:r>
          </a:p>
          <a:p>
            <a:pPr lvl="1"/>
            <a:r>
              <a:rPr lang="nl-NL" sz="1200" dirty="0"/>
              <a:t>duidelijk aangeven wat goed gaat en gewenst is;</a:t>
            </a:r>
          </a:p>
          <a:p>
            <a:pPr lvl="1"/>
            <a:r>
              <a:rPr lang="nl-NL" sz="1200" dirty="0"/>
              <a:t>complimentjes geven;</a:t>
            </a:r>
          </a:p>
          <a:p>
            <a:pPr lvl="1"/>
            <a:r>
              <a:rPr lang="nl-NL" sz="1200" dirty="0"/>
              <a:t>goed gedrag benoemen;</a:t>
            </a:r>
          </a:p>
          <a:p>
            <a:pPr lvl="1"/>
            <a:r>
              <a:rPr lang="nl-NL" sz="1200" dirty="0"/>
              <a:t>positieve aanwijzingen geven;</a:t>
            </a:r>
          </a:p>
          <a:p>
            <a:pPr lvl="1"/>
            <a:r>
              <a:rPr lang="nl-NL" sz="1200" dirty="0"/>
              <a:t>samen blij om iets zijn;</a:t>
            </a:r>
          </a:p>
          <a:p>
            <a:pPr lvl="1"/>
            <a:r>
              <a:rPr lang="nl-NL" sz="1200" dirty="0"/>
              <a:t>optimistisch zijn;</a:t>
            </a:r>
          </a:p>
          <a:p>
            <a:r>
              <a:rPr lang="nl-NL" sz="1200" dirty="0"/>
              <a:t>Echt zijn in je contact</a:t>
            </a:r>
            <a:r>
              <a:rPr lang="nl-NL" dirty="0"/>
              <a:t>:</a:t>
            </a:r>
          </a:p>
          <a:p>
            <a:pPr lvl="1"/>
            <a:r>
              <a:rPr lang="nl-NL" sz="1200" dirty="0"/>
              <a:t>non-verbale en verbale communicatie moeten overeenstemmen(congruent gedrag);</a:t>
            </a:r>
          </a:p>
          <a:p>
            <a:pPr lvl="1"/>
            <a:r>
              <a:rPr lang="nl-NL" sz="1200" dirty="0"/>
              <a:t>eerlijk zijn over je gevoelens, uiteraard niet kwetsend of afbrekend maar opbouwend;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>
          <a:xfrm>
            <a:off x="706439" y="5445223"/>
            <a:ext cx="5029522" cy="45719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1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13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712320" y="1901131"/>
            <a:ext cx="10568256" cy="4192165"/>
          </a:xfrm>
        </p:spPr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www.youtube.com/watch?v=L11s56ALon0&amp;feature=player_embedded</a:t>
            </a:r>
            <a:endParaRPr lang="nl-NL" dirty="0" smtClean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dirty="0"/>
              <a:t>Wat heb je gezien?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Wat is voorbeeldgedrag bij ADL?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Voorbeeldgedrag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55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14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712320" y="1901131"/>
            <a:ext cx="7615928" cy="4192165"/>
          </a:xfrm>
        </p:spPr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legt uit wat een </a:t>
            </a:r>
            <a:r>
              <a:rPr lang="nl-NL" sz="2400" dirty="0" smtClean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vertrouwensrelatie/persoonlijke intieme vragen zijn.</a:t>
            </a:r>
            <a:endParaRPr lang="nl-NL" sz="2400" dirty="0">
              <a:solidFill>
                <a:srgbClr val="0070C0"/>
              </a:solidFill>
              <a:latin typeface="Tw Cen MT"/>
              <a:ea typeface="+mn-ea"/>
              <a:cs typeface="+mn-cs"/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het belang van de vertrouwensrelatie bij het ondersteunen van ADL.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manieren om aan de vertrouwensrelatie te werken.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wat voorbeeldgedrag is als het gaat om ADL.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wat het belang is van voorbeeldgedrag als het gaat om ADL.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Lesdoelen behaald?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6997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2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Welkom + AWR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Lesdoelen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Oefening 1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Theorie vertrouwensrelatie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Oefening 2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Oefening 3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Theorie voorbeeldgedrag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Afsluiting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238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3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712320" y="1901131"/>
            <a:ext cx="7615928" cy="4192165"/>
          </a:xfrm>
        </p:spPr>
        <p:txBody>
          <a:bodyPr/>
          <a:lstStyle/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legt uit wat een </a:t>
            </a:r>
            <a:r>
              <a:rPr lang="nl-NL" sz="2400" dirty="0" smtClean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vertrouwensrelatie/persoonlijke intieme vragen zijn.</a:t>
            </a:r>
            <a:endParaRPr lang="nl-NL" sz="2400" dirty="0">
              <a:solidFill>
                <a:srgbClr val="0070C0"/>
              </a:solidFill>
              <a:latin typeface="Tw Cen MT"/>
              <a:ea typeface="+mn-ea"/>
              <a:cs typeface="+mn-cs"/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het belang van de vertrouwensrelatie bij het ondersteunen van ADL.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manieren om aan de vertrouwensrelatie te werken.</a:t>
            </a: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</a:t>
            </a:r>
            <a:r>
              <a:rPr lang="nl-NL" sz="2400" dirty="0" smtClean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wat fysieke integriteit inhoudt.</a:t>
            </a:r>
            <a:endParaRPr lang="nl-NL" sz="2400" dirty="0">
              <a:solidFill>
                <a:srgbClr val="0070C0"/>
              </a:solidFill>
              <a:latin typeface="Tw Cen MT"/>
              <a:ea typeface="+mn-ea"/>
              <a:cs typeface="+mn-cs"/>
            </a:endParaRPr>
          </a:p>
          <a:p>
            <a:pPr marL="274320" lvl="0" indent="-274320">
              <a:lnSpc>
                <a:spcPct val="100000"/>
              </a:lnSpc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nl-NL" sz="2400" dirty="0">
                <a:solidFill>
                  <a:srgbClr val="0070C0"/>
                </a:solidFill>
                <a:latin typeface="Tw Cen MT"/>
                <a:ea typeface="+mn-ea"/>
                <a:cs typeface="+mn-cs"/>
              </a:rPr>
              <a:t>De student benoemt wat het belang is van voorbeeldgedrag als het gaat om ADL.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94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4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Oefening 1: vertrouwen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Wat is een vertrouwensrelatie volgens jou?</a:t>
            </a:r>
            <a:br>
              <a:rPr lang="nl-NL" sz="2400" dirty="0" smtClean="0"/>
            </a:br>
            <a:r>
              <a:rPr lang="nl-NL" sz="2400" dirty="0" smtClean="0"/>
              <a:t>Bedenk er 3 voorbeelden bij.</a:t>
            </a:r>
            <a:endParaRPr 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C:\Users\EBUUR\AppData\Local\Microsoft\Windows\Temporary Internet Files\Content.IE5\OMMVW6WU\6827018401_9ed80646f4_z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598679"/>
            <a:ext cx="6120680" cy="424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8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5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Vertrouwensrelatie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706438" y="1988841"/>
            <a:ext cx="10934178" cy="331236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Wanneer iemand zich (zowel psychisch als fysiek) veilig en vertrouwd voelt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je iemand vertrouwt geloof je in zijn eerlijkheid, integriteit en echtheid.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Voorbeelden?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Belangrijk: integer handelen, privacy, juiste bejegening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90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6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b="1" dirty="0"/>
              <a:t>Integriteit</a:t>
            </a:r>
            <a:r>
              <a:rPr lang="nl-NL" dirty="0"/>
              <a:t> </a:t>
            </a:r>
            <a:r>
              <a:rPr lang="nl-NL" b="1" dirty="0"/>
              <a:t>:</a:t>
            </a:r>
            <a:r>
              <a:rPr lang="nl-NL" dirty="0"/>
              <a:t> het eerlijk en betrouwbaar zijn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b="1" dirty="0"/>
              <a:t>Fysieke integriteit</a:t>
            </a:r>
            <a:r>
              <a:rPr lang="nl-NL" dirty="0"/>
              <a:t>: betrouwbaar zijn en respect hebben voor de  intieme/persoonlijke zone van de ander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b="1" dirty="0"/>
              <a:t>Privacy: </a:t>
            </a:r>
            <a:r>
              <a:rPr lang="nl-NL" dirty="0"/>
              <a:t>Zelf bepalen wie welke informatie over ons krijgt. De wens onbespied en onbewaakt te leven. En persoonlijke vrijheid</a:t>
            </a:r>
            <a:r>
              <a:rPr lang="en-US" dirty="0"/>
              <a:t>​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695400" y="701338"/>
            <a:ext cx="8640959" cy="914400"/>
          </a:xfrm>
        </p:spPr>
        <p:txBody>
          <a:bodyPr/>
          <a:lstStyle/>
          <a:p>
            <a:r>
              <a:rPr lang="nl-NL" dirty="0" smtClean="0"/>
              <a:t>Belangrijke begrippen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38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7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1032" name="Picture 8" descr="Afbeeldingsresultaat voor intieme zon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404664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8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182682" y="188640"/>
            <a:ext cx="7255889" cy="6857999"/>
          </a:xfrm>
        </p:spPr>
        <p:txBody>
          <a:bodyPr/>
          <a:lstStyle/>
          <a:p>
            <a:endParaRPr lang="nl-NL" sz="1400" dirty="0" smtClean="0"/>
          </a:p>
          <a:p>
            <a:endParaRPr lang="nl-NL" sz="1400" dirty="0"/>
          </a:p>
          <a:p>
            <a:endParaRPr lang="nl-NL" sz="1400" dirty="0" smtClean="0"/>
          </a:p>
          <a:p>
            <a:endParaRPr lang="nl-NL" sz="1400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1199456" y="375437"/>
            <a:ext cx="7272808" cy="317553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nl-NL" sz="2400" dirty="0" smtClean="0">
                <a:latin typeface="Arial" charset="0"/>
                <a:cs typeface="Arial" charset="0"/>
              </a:rPr>
              <a:t>Oefening 2: Aspecten vertrouwensrelatie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 smtClean="0">
                <a:latin typeface="Arial" charset="0"/>
                <a:cs typeface="Arial" charset="0"/>
              </a:rPr>
              <a:t>Wat </a:t>
            </a:r>
            <a:r>
              <a:rPr lang="nl-NL" sz="2000" b="0" dirty="0">
                <a:latin typeface="Arial" charset="0"/>
                <a:cs typeface="Arial" charset="0"/>
              </a:rPr>
              <a:t>betekenen de volgende begrippen?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b="0" dirty="0">
                <a:latin typeface="Arial" charset="0"/>
                <a:cs typeface="Arial" charset="0"/>
              </a:rPr>
              <a:t>Geef aan wat je onder de volgende begrippen verstaat (klassikaal</a:t>
            </a:r>
            <a:r>
              <a:rPr lang="nl-NL" sz="2000" b="0" dirty="0" smtClean="0">
                <a:latin typeface="Arial" charset="0"/>
                <a:cs typeface="Arial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b="0" dirty="0">
              <a:latin typeface="Arial" charset="0"/>
              <a:cs typeface="Arial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000" b="0" dirty="0">
              <a:latin typeface="Arial" charset="0"/>
              <a:cs typeface="Arial" charset="0"/>
            </a:endParaRPr>
          </a:p>
          <a:p>
            <a:endParaRPr lang="nl-NL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8369"/>
              </p:ext>
            </p:extLst>
          </p:nvPr>
        </p:nvGraphicFramePr>
        <p:xfrm>
          <a:off x="822295" y="2636912"/>
          <a:ext cx="5976664" cy="312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610">
                  <a:extLst>
                    <a:ext uri="{9D8B030D-6E8A-4147-A177-3AD203B41FA5}">
                      <a16:colId xmlns:a16="http://schemas.microsoft.com/office/drawing/2014/main" val="3330326665"/>
                    </a:ext>
                  </a:extLst>
                </a:gridCol>
                <a:gridCol w="2961054">
                  <a:extLst>
                    <a:ext uri="{9D8B030D-6E8A-4147-A177-3AD203B41FA5}">
                      <a16:colId xmlns:a16="http://schemas.microsoft.com/office/drawing/2014/main" val="3069989393"/>
                    </a:ext>
                  </a:extLst>
                </a:gridCol>
              </a:tblGrid>
              <a:tr h="1895724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1. respect</a:t>
                      </a:r>
                    </a:p>
                    <a:p>
                      <a:r>
                        <a:rPr lang="nl-NL" sz="1800" dirty="0" smtClean="0"/>
                        <a:t>2. acceptatie</a:t>
                      </a:r>
                    </a:p>
                    <a:p>
                      <a:r>
                        <a:rPr lang="nl-NL" sz="1800" dirty="0" smtClean="0"/>
                        <a:t>3. echtheid</a:t>
                      </a:r>
                    </a:p>
                    <a:p>
                      <a:r>
                        <a:rPr lang="nl-NL" sz="1800" dirty="0" smtClean="0"/>
                        <a:t>4.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NL" sz="1800" dirty="0" smtClean="0"/>
                        <a:t>openheid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5.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NL" sz="1800" dirty="0" smtClean="0"/>
                        <a:t>eerlijkheid                                               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6. </a:t>
                      </a:r>
                      <a:r>
                        <a:rPr lang="nl-NL" sz="1800" dirty="0" smtClean="0"/>
                        <a:t>veiligheid</a:t>
                      </a:r>
                    </a:p>
                    <a:p>
                      <a:r>
                        <a:rPr lang="nl-NL" sz="1800" dirty="0" smtClean="0"/>
                        <a:t>7. </a:t>
                      </a:r>
                      <a:r>
                        <a:rPr lang="nl-NL" sz="1800" dirty="0" smtClean="0"/>
                        <a:t>betrouwbaarheid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8.   gelijkwaardigheid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9.</a:t>
                      </a:r>
                      <a:r>
                        <a:rPr lang="nl-NL" sz="1800" baseline="0" dirty="0" smtClean="0"/>
                        <a:t>   </a:t>
                      </a:r>
                      <a:r>
                        <a:rPr lang="nl-NL" sz="1800" dirty="0" smtClean="0"/>
                        <a:t>positieve verbondenheid</a:t>
                      </a:r>
                    </a:p>
                    <a:p>
                      <a:r>
                        <a:rPr lang="nl-NL" sz="1800" dirty="0" smtClean="0"/>
                        <a:t>10. afhankelijkheid</a:t>
                      </a:r>
                    </a:p>
                    <a:p>
                      <a:r>
                        <a:rPr lang="nl-NL" sz="1800" dirty="0" smtClean="0"/>
                        <a:t>11. </a:t>
                      </a:r>
                      <a:r>
                        <a:rPr lang="nl-NL" sz="1800" dirty="0" smtClean="0"/>
                        <a:t>kwetsbaarheid</a:t>
                      </a:r>
                    </a:p>
                    <a:p>
                      <a:r>
                        <a:rPr lang="nl-NL" sz="1800" dirty="0" smtClean="0"/>
                        <a:t>12.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NL" sz="1800" dirty="0" smtClean="0"/>
                        <a:t>vertrouwen</a:t>
                      </a:r>
                      <a:endParaRPr lang="nl-NL" sz="1800" dirty="0" smtClean="0"/>
                    </a:p>
                    <a:p>
                      <a:r>
                        <a:rPr lang="nl-NL" sz="1800" dirty="0" smtClean="0"/>
                        <a:t>13. </a:t>
                      </a:r>
                      <a:r>
                        <a:rPr lang="nl-NL" sz="1800" dirty="0" smtClean="0"/>
                        <a:t>integriteit</a:t>
                      </a:r>
                    </a:p>
                    <a:p>
                      <a:r>
                        <a:rPr lang="nl-NL" sz="1800" dirty="0" smtClean="0"/>
                        <a:t>14.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NL" sz="1800" dirty="0" smtClean="0"/>
                        <a:t>zorgvuldigheid</a:t>
                      </a:r>
                      <a:endParaRPr lang="nl-NL" sz="1800" dirty="0" smtClean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54829"/>
                  </a:ext>
                </a:extLst>
              </a:tr>
              <a:tr h="839097">
                <a:tc gridSpan="2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82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60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C7E0-9768-474B-91F1-D2E19514504A}" type="slidenum">
              <a:rPr lang="en-US" b="1" smtClean="0">
                <a:solidFill>
                  <a:srgbClr val="0A62AF"/>
                </a:solidFill>
              </a:rPr>
              <a:pPr/>
              <a:t>9</a:t>
            </a:fld>
            <a:r>
              <a:rPr lang="en-US" smtClean="0"/>
              <a:t> </a:t>
            </a:r>
            <a:r>
              <a:rPr lang="en-US" smtClean="0">
                <a:solidFill>
                  <a:srgbClr val="C7E9FD"/>
                </a:solidFill>
              </a:rPr>
              <a:t>| Titel presentatie</a:t>
            </a:r>
            <a:endParaRPr lang="en-US" dirty="0">
              <a:solidFill>
                <a:srgbClr val="C7E9FD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>
          <a:xfrm>
            <a:off x="712320" y="1052736"/>
            <a:ext cx="10496248" cy="5040561"/>
          </a:xfrm>
        </p:spPr>
        <p:txBody>
          <a:bodyPr/>
          <a:lstStyle/>
          <a:p>
            <a:r>
              <a:rPr lang="nl-NL" dirty="0"/>
              <a:t>Basis voor verdere begeleiding en hulpverlening</a:t>
            </a:r>
          </a:p>
          <a:p>
            <a:r>
              <a:rPr lang="nl-NL" dirty="0"/>
              <a:t>Doordringen tot de kern</a:t>
            </a:r>
          </a:p>
          <a:p>
            <a:r>
              <a:rPr lang="nl-NL" dirty="0"/>
              <a:t>Beter inschatten van (achtergronden van) hulpvragen,</a:t>
            </a:r>
            <a:br>
              <a:rPr lang="nl-NL" dirty="0"/>
            </a:br>
            <a:r>
              <a:rPr lang="nl-NL" dirty="0"/>
              <a:t>behoeften en wensen</a:t>
            </a:r>
          </a:p>
          <a:p>
            <a:r>
              <a:rPr lang="nl-NL" dirty="0"/>
              <a:t>Beter aansluiten bij niveau, gevoel voor humor,</a:t>
            </a:r>
            <a:br>
              <a:rPr lang="nl-NL" dirty="0"/>
            </a:br>
            <a:r>
              <a:rPr lang="nl-NL" dirty="0"/>
              <a:t>Normen, waarden, gebruiken, sferen en interesses</a:t>
            </a:r>
          </a:p>
          <a:p>
            <a:r>
              <a:rPr lang="nl-NL" dirty="0"/>
              <a:t>Hogere kwaliteit werk</a:t>
            </a:r>
          </a:p>
          <a:p>
            <a:r>
              <a:rPr lang="nl-NL" dirty="0"/>
              <a:t>Meer bevrediging voor begeleider en cliënt</a:t>
            </a:r>
          </a:p>
          <a:p>
            <a:r>
              <a:rPr lang="nl-NL" dirty="0"/>
              <a:t>Grotere acceptatie van jouw inbreng</a:t>
            </a:r>
          </a:p>
          <a:p>
            <a:r>
              <a:rPr lang="nl-NL" dirty="0"/>
              <a:t>Grotere motivatie bij de cliënt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>
          <a:xfrm>
            <a:off x="695400" y="0"/>
            <a:ext cx="11377263" cy="1615738"/>
          </a:xfrm>
        </p:spPr>
        <p:txBody>
          <a:bodyPr/>
          <a:lstStyle/>
          <a:p>
            <a:r>
              <a:rPr lang="nl-NL" dirty="0"/>
              <a:t>Belang vertrouwensrelatie bij ADL</a:t>
            </a:r>
          </a:p>
        </p:txBody>
      </p:sp>
    </p:spTree>
    <p:extLst>
      <p:ext uri="{BB962C8B-B14F-4D97-AF65-F5344CB8AC3E}">
        <p14:creationId xmlns:p14="http://schemas.microsoft.com/office/powerpoint/2010/main" val="18040950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da Zorgcollege.potx" id="{623AD310-3E62-4B04-9663-6C7C5C53E350}" vid="{08349709-36F3-49B0-AC6E-008AAD2246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Albeda Zorgcollege</Template>
  <TotalTime>67</TotalTime>
  <Words>524</Words>
  <Application>Microsoft Office PowerPoint</Application>
  <PresentationFormat>Breedbeeld</PresentationFormat>
  <Paragraphs>106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Gotham</vt:lpstr>
      <vt:lpstr>Times New Roman</vt:lpstr>
      <vt:lpstr>Tw Cen MT</vt:lpstr>
      <vt:lpstr>Kantoorthema</vt:lpstr>
      <vt:lpstr>PowerPoint-presentatie</vt:lpstr>
      <vt:lpstr>PowerPoint-presentatie</vt:lpstr>
      <vt:lpstr>PowerPoint-presentatie</vt:lpstr>
      <vt:lpstr>Oefening 1: vertrouwen  Wat is een vertrouwensrelatie volgens jou? Bedenk er 3 voorbeelden bij.</vt:lpstr>
      <vt:lpstr>Vertrouwensrelatie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werk je aan een vertrouwensrelatie?</vt:lpstr>
      <vt:lpstr>PowerPoint-presentatie</vt:lpstr>
      <vt:lpstr>PowerPoint-presentatie</vt:lpstr>
    </vt:vector>
  </TitlesOfParts>
  <Company>Albeda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Colleen Illidge</dc:creator>
  <cp:lastModifiedBy>Colleen Illidge</cp:lastModifiedBy>
  <cp:revision>8</cp:revision>
  <dcterms:created xsi:type="dcterms:W3CDTF">2019-06-20T11:40:05Z</dcterms:created>
  <dcterms:modified xsi:type="dcterms:W3CDTF">2019-06-20T14:36:50Z</dcterms:modified>
</cp:coreProperties>
</file>